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1" autoAdjust="0"/>
    <p:restoredTop sz="94660"/>
  </p:normalViewPr>
  <p:slideViewPr>
    <p:cSldViewPr snapToGrid="0">
      <p:cViewPr varScale="1">
        <p:scale>
          <a:sx n="75" d="100"/>
          <a:sy n="75" d="100"/>
        </p:scale>
        <p:origin x="50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1-16T00:56:18.114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1-16T00:56:23.928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0,'0'0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1-16T00:56:25.451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1,'0'0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1-16T00:57:25.005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1,'5706'0,"-5689"0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1-16T00:57:26.658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1 1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1-16T11:38:02.777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1,'6585'0,"-6575"0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1-16T11:38:23.108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1,'2277'0,"1495"0,-3235 0,-527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3C7C953-E3BA-41D2-AB9D-D13B5AAE91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6BA9CEA-93EF-4019-B0A3-2D0C57885A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DB7799F-55D3-4E00-AD15-74378AC008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5DAB3-60B5-428A-891A-CB844603B6AA}" type="datetimeFigureOut">
              <a:rPr lang="fr-CA" smtClean="0"/>
              <a:t>2020-11-17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9D40AF1-43D8-4BC0-BBFB-FD4E95EE4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654B546-1794-495F-8CAE-2ED17574E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A666E-C7BF-4D4A-8056-36D2EC35A14C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073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AF04175-04EF-4121-98ED-69AA025A2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A49E607E-B08F-43C7-A141-130AC72BA3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E5C262D-81C2-4DF9-8CCF-A6EADBDC3A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5DAB3-60B5-428A-891A-CB844603B6AA}" type="datetimeFigureOut">
              <a:rPr lang="fr-CA" smtClean="0"/>
              <a:t>2020-11-17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9DF8A8E-5113-47D7-89BE-B48FABF65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65FE634-E3B0-433A-BE8C-4A7DC9D26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A666E-C7BF-4D4A-8056-36D2EC35A14C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636660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DFB2A010-3E31-420C-92D9-007AEDDE12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754618BA-254B-4856-96A6-FDE87E88F5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9292CB-9676-4820-A3CD-DE2522145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5DAB3-60B5-428A-891A-CB844603B6AA}" type="datetimeFigureOut">
              <a:rPr lang="fr-CA" smtClean="0"/>
              <a:t>2020-11-17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60B5611-A088-48EB-9B89-C790634E39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7323D2-D0C4-41A8-97B2-5667D7405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A666E-C7BF-4D4A-8056-36D2EC35A14C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805640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295077-1197-41B6-BB27-729AB31712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E8352C7-594A-49F7-9193-6C0A7BDF11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2DF5473-9E3D-47AE-88DC-5350E0DF4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5DAB3-60B5-428A-891A-CB844603B6AA}" type="datetimeFigureOut">
              <a:rPr lang="fr-CA" smtClean="0"/>
              <a:t>2020-11-17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20BFD08-47F4-427E-A5B7-1883831E5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4556B4E-3985-4824-8A29-3B8561EFB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A666E-C7BF-4D4A-8056-36D2EC35A14C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608599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FD3501-DDAC-4CDC-B2B7-4CD748BE0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D27B778-E419-45CA-B195-9498D09C35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FA9385B-2CB0-4BC0-B471-4C141B5AF5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5DAB3-60B5-428A-891A-CB844603B6AA}" type="datetimeFigureOut">
              <a:rPr lang="fr-CA" smtClean="0"/>
              <a:t>2020-11-17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D9677AE-9F6A-432D-97B1-33108B81C4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61682A1-37C8-4000-9843-2031B382F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A666E-C7BF-4D4A-8056-36D2EC35A14C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793672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A68451-E7DB-4899-B978-C80E7E069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A94F230-609D-428D-8D4C-13F734D52C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6C20F16-E4C6-467B-8ADC-142F41F646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7753ECA-FC4A-4195-9AD5-0A821924A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5DAB3-60B5-428A-891A-CB844603B6AA}" type="datetimeFigureOut">
              <a:rPr lang="fr-CA" smtClean="0"/>
              <a:t>2020-11-17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F119FA1-460D-487A-8B0F-7A2C7C3FD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718F821-D9A9-4B09-872D-0149A8C3F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A666E-C7BF-4D4A-8056-36D2EC35A14C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15604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6BE14C7-C639-42A4-A328-DBEDB1E77A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6200414-A563-4616-999D-5D91FEAD15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5337D99-7A27-4A9D-9EE5-C2CB39086B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FAD775A-0941-414C-82AD-C21353BE50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692BC5FC-D7D8-4437-B669-CA19A1B178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C021E8E2-EB6B-4F00-A6B4-E15310C6CD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5DAB3-60B5-428A-891A-CB844603B6AA}" type="datetimeFigureOut">
              <a:rPr lang="fr-CA" smtClean="0"/>
              <a:t>2020-11-17</a:t>
            </a:fld>
            <a:endParaRPr lang="fr-CA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B4D4F84F-0CB4-404D-8E5C-AC69D29AD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A5096C41-1F3D-4A9B-B034-DF252C7D3A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A666E-C7BF-4D4A-8056-36D2EC35A14C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541479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2600321-5862-40D9-ADA1-DC31A1993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3FF9DF92-793E-47F1-B6E6-F8D0B7DC2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5DAB3-60B5-428A-891A-CB844603B6AA}" type="datetimeFigureOut">
              <a:rPr lang="fr-CA" smtClean="0"/>
              <a:t>2020-11-17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B904637-4F31-4D1A-BF95-15BCC4EDD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BFD1693-2982-44B2-B685-4401347CB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A666E-C7BF-4D4A-8056-36D2EC35A14C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827288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CBEB73-D958-44B6-BD8C-455CB5889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5DAB3-60B5-428A-891A-CB844603B6AA}" type="datetimeFigureOut">
              <a:rPr lang="fr-CA" smtClean="0"/>
              <a:t>2020-11-17</a:t>
            </a:fld>
            <a:endParaRPr lang="fr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BD6C2E2-A029-4A13-86CA-1FCB030762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1545E36-5348-428A-9A29-2F6847D5D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A666E-C7BF-4D4A-8056-36D2EC35A14C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328058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080E5E0-51A8-4C7A-A3B5-D1BCBD18A1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32BFD9A-CF0E-4B50-82C8-CF16258E4A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544D762-DC39-46BE-B66D-2EA2CA3401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0E1474A-A230-4191-A32F-9238963ED7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5DAB3-60B5-428A-891A-CB844603B6AA}" type="datetimeFigureOut">
              <a:rPr lang="fr-CA" smtClean="0"/>
              <a:t>2020-11-17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1E44556-D72B-4E90-BD8B-682390E11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2EB590E-FE81-4D5C-9377-94153F7B0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A666E-C7BF-4D4A-8056-36D2EC35A14C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4940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20EDE6A-4CB4-442D-8FD2-FC12E5A6FF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F8BFD81-FF56-4205-9F6F-6B3F1CD0F4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634DB29-A7FE-4250-A78D-4BBB8D79B1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B50D44C-4B42-490F-8A8B-368C6C6AE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5DAB3-60B5-428A-891A-CB844603B6AA}" type="datetimeFigureOut">
              <a:rPr lang="fr-CA" smtClean="0"/>
              <a:t>2020-11-17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2D601BD-C91C-45AC-AE3E-1B535A356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959E3AE-6EE0-4B15-8CF3-E47B71F53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A666E-C7BF-4D4A-8056-36D2EC35A14C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100559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68F5B70A-C59B-4FE7-990E-090EF190F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D034FD7-4F29-4601-8575-BDB2C4D6A3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AB7EF39-F305-4687-B25C-54A301B362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05DAB3-60B5-428A-891A-CB844603B6AA}" type="datetimeFigureOut">
              <a:rPr lang="fr-CA" smtClean="0"/>
              <a:t>2020-11-17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8DB7617-93CF-41EF-BE4D-278AC7FE5D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9C89832-B8BA-4954-8535-06BE8A89E2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A666E-C7BF-4D4A-8056-36D2EC35A14C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19079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7.xml"/><Relationship Id="rId5" Type="http://schemas.openxmlformats.org/officeDocument/2006/relationships/image" Target="../media/image14.png"/><Relationship Id="rId4" Type="http://schemas.openxmlformats.org/officeDocument/2006/relationships/customXml" Target="../ink/ink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m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3" Type="http://schemas.openxmlformats.org/officeDocument/2006/relationships/image" Target="../media/image8.jpeg"/><Relationship Id="rId7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2.xml"/><Relationship Id="rId11" Type="http://schemas.openxmlformats.org/officeDocument/2006/relationships/customXml" Target="../ink/ink5.xml"/><Relationship Id="rId5" Type="http://schemas.openxmlformats.org/officeDocument/2006/relationships/image" Target="../media/image10.png"/><Relationship Id="rId10" Type="http://schemas.openxmlformats.org/officeDocument/2006/relationships/image" Target="../media/image11.png"/><Relationship Id="rId4" Type="http://schemas.openxmlformats.org/officeDocument/2006/relationships/customXml" Target="../ink/ink1.xml"/><Relationship Id="rId9" Type="http://schemas.openxmlformats.org/officeDocument/2006/relationships/customXml" Target="../ink/ink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CC06808-71EA-424D-A5F1-22351EF525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74519" y="516131"/>
            <a:ext cx="9144000" cy="964086"/>
          </a:xfrm>
        </p:spPr>
        <p:txBody>
          <a:bodyPr>
            <a:normAutofit/>
          </a:bodyPr>
          <a:lstStyle/>
          <a:p>
            <a:r>
              <a:rPr lang="fr-CA" sz="2800" b="1" dirty="0">
                <a:solidFill>
                  <a:srgbClr val="C00000"/>
                </a:solidFill>
              </a:rPr>
              <a:t>Circuits combinatoires</a:t>
            </a:r>
            <a:br>
              <a:rPr lang="fr-CA" sz="2800" b="1" dirty="0">
                <a:solidFill>
                  <a:srgbClr val="C00000"/>
                </a:solidFill>
              </a:rPr>
            </a:br>
            <a:r>
              <a:rPr lang="fr-CA" sz="2800" b="1" dirty="0">
                <a:solidFill>
                  <a:srgbClr val="C00000"/>
                </a:solidFill>
              </a:rPr>
              <a:t>Les images: source web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A48CCE56-6715-40EB-ABC1-D8229BEFCE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25685"/>
            <a:ext cx="9144000" cy="3732116"/>
          </a:xfrm>
        </p:spPr>
        <p:txBody>
          <a:bodyPr>
            <a:normAutofit lnSpcReduction="10000"/>
          </a:bodyPr>
          <a:lstStyle/>
          <a:p>
            <a:pPr algn="l"/>
            <a:r>
              <a:rPr lang="fr-CA" dirty="0"/>
              <a:t>Un circuit est dit combinatoire si la sortie ne dépend pas de son état précédent </a:t>
            </a:r>
            <a:r>
              <a:rPr lang="fr-CA" u="sng" dirty="0">
                <a:highlight>
                  <a:srgbClr val="FFFF00"/>
                </a:highlight>
              </a:rPr>
              <a:t>(pas de mémoire</a:t>
            </a:r>
            <a:r>
              <a:rPr lang="fr-CA" u="sng" dirty="0"/>
              <a:t>)</a:t>
            </a:r>
            <a:r>
              <a:rPr lang="fr-CA" dirty="0"/>
              <a:t>. Par contre un circuit séquentiel, la sortie est dépend de l’état précédent.</a:t>
            </a:r>
          </a:p>
          <a:p>
            <a:pPr algn="l"/>
            <a:r>
              <a:rPr lang="fr-CA" dirty="0"/>
              <a:t>Exemple d’un circuit combinatoire:	</a:t>
            </a:r>
          </a:p>
          <a:p>
            <a:pPr algn="l"/>
            <a:r>
              <a:rPr lang="fr-CA" dirty="0"/>
              <a:t>	- Additionneur, multiplexeur, démultiplexeur, décodeur, etc.</a:t>
            </a:r>
          </a:p>
          <a:p>
            <a:pPr algn="l"/>
            <a:r>
              <a:rPr lang="fr-CA" dirty="0"/>
              <a:t>	</a:t>
            </a:r>
            <a:r>
              <a:rPr lang="fr-CA" sz="1800" dirty="0">
                <a:solidFill>
                  <a:srgbClr val="0070C0"/>
                </a:solidFill>
              </a:rPr>
              <a:t>Ils sont très utilisés, entre autres, dans les réseaux de communications; routage</a:t>
            </a:r>
          </a:p>
          <a:p>
            <a:pPr algn="l"/>
            <a:r>
              <a:rPr lang="fr-CA" dirty="0"/>
              <a:t>Exemple d’un circuit séquentiel </a:t>
            </a:r>
            <a:r>
              <a:rPr lang="fr-CA" u="sng" dirty="0">
                <a:highlight>
                  <a:srgbClr val="FFFF00"/>
                </a:highlight>
              </a:rPr>
              <a:t>(a une mémoire)</a:t>
            </a:r>
          </a:p>
          <a:p>
            <a:pPr algn="l"/>
            <a:r>
              <a:rPr lang="fr-CA" dirty="0"/>
              <a:t>	- compteurs</a:t>
            </a:r>
          </a:p>
          <a:p>
            <a:pPr algn="l"/>
            <a:r>
              <a:rPr lang="fr-CA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9104876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7F37D07-EBDC-4691-B060-47490A32CC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625337"/>
          </a:xfrm>
        </p:spPr>
        <p:txBody>
          <a:bodyPr>
            <a:normAutofit fontScale="90000"/>
          </a:bodyPr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Codeur ‘encoder’;</a:t>
            </a:r>
            <a:r>
              <a:rPr lang="fr-CA" dirty="0"/>
              <a:t> </a:t>
            </a:r>
            <a:r>
              <a:rPr lang="fr-CA" sz="2800" dirty="0"/>
              <a:t>utilisé pour le codage</a:t>
            </a:r>
            <a:br>
              <a:rPr lang="fr-CA" dirty="0"/>
            </a:br>
            <a:r>
              <a:rPr lang="fr-CA" sz="2800" dirty="0"/>
              <a:t>codeur 4x2, une seule entrée active parmi: </a:t>
            </a:r>
            <a:r>
              <a:rPr lang="fr-CA" sz="2000" dirty="0"/>
              <a:t>D</a:t>
            </a:r>
            <a:r>
              <a:rPr lang="fr-CA" sz="2000" baseline="-25000" dirty="0"/>
              <a:t>3</a:t>
            </a:r>
            <a:r>
              <a:rPr lang="fr-CA" sz="2000" dirty="0"/>
              <a:t>, D</a:t>
            </a:r>
            <a:r>
              <a:rPr lang="fr-CA" sz="2000" baseline="-25000" dirty="0"/>
              <a:t>2 </a:t>
            </a:r>
            <a:r>
              <a:rPr lang="fr-CA" sz="2000" dirty="0"/>
              <a:t>D</a:t>
            </a:r>
            <a:r>
              <a:rPr lang="fr-CA" sz="2000" baseline="-25000" dirty="0"/>
              <a:t>1</a:t>
            </a:r>
            <a:r>
              <a:rPr lang="fr-CA" sz="2000" dirty="0"/>
              <a:t>, D</a:t>
            </a:r>
            <a:r>
              <a:rPr lang="fr-CA" sz="2000" baseline="-25000" dirty="0"/>
              <a:t>0,</a:t>
            </a:r>
            <a:r>
              <a:rPr lang="fr-CA" sz="2000" dirty="0"/>
              <a:t> il y a </a:t>
            </a:r>
            <a:r>
              <a:rPr lang="fr-CA" sz="2000" u="sng" dirty="0"/>
              <a:t>une seule combinaison  y associé </a:t>
            </a:r>
            <a:r>
              <a:rPr lang="fr-CA" sz="2000" dirty="0"/>
              <a:t>à la sortie du codeur. La structure du codeur est pratiquement la même, très proche, du multiplexeur</a:t>
            </a:r>
            <a:endParaRPr lang="fr-CA" sz="2000" baseline="-25000" dirty="0"/>
          </a:p>
        </p:txBody>
      </p:sp>
      <p:pic>
        <p:nvPicPr>
          <p:cNvPr id="2050" name="Picture 2" descr="Priority Encoder and Digital Encoder Tutorial">
            <a:extLst>
              <a:ext uri="{FF2B5EF4-FFF2-40B4-BE49-F238E27FC236}">
                <a16:creationId xmlns:a16="http://schemas.microsoft.com/office/drawing/2014/main" id="{F2A5DBA1-16D1-43B2-8035-3665A845BDC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567" y="2197899"/>
            <a:ext cx="8298843" cy="2850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04557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29F5AAA-F26A-4342-A662-5A03672A96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5542" y="365125"/>
            <a:ext cx="10328257" cy="1154439"/>
          </a:xfrm>
        </p:spPr>
        <p:txBody>
          <a:bodyPr>
            <a:normAutofit fontScale="90000"/>
          </a:bodyPr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Exemple: Usage  codeur-décodeur</a:t>
            </a:r>
            <a:br>
              <a:rPr lang="fr-CA" dirty="0">
                <a:solidFill>
                  <a:srgbClr val="C00000"/>
                </a:solidFill>
              </a:rPr>
            </a:br>
            <a:endParaRPr lang="fr-CA" dirty="0">
              <a:solidFill>
                <a:srgbClr val="C00000"/>
              </a:solidFill>
            </a:endParaRP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88F1359D-1884-4434-A06C-5EBC62F9DB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530" y="2888207"/>
            <a:ext cx="3552114" cy="2124129"/>
          </a:xfrm>
        </p:spPr>
      </p:pic>
      <p:pic>
        <p:nvPicPr>
          <p:cNvPr id="3074" name="Picture 2" descr="How To Design of 2 to 4 Line Decoder Circuit, Truth Table and Applications">
            <a:extLst>
              <a:ext uri="{FF2B5EF4-FFF2-40B4-BE49-F238E27FC236}">
                <a16:creationId xmlns:a16="http://schemas.microsoft.com/office/drawing/2014/main" id="{0E09BEFC-6A0C-42F7-997F-0B7688A713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0846" y="2618846"/>
            <a:ext cx="3485848" cy="217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6" name="Encre 5">
                <a:extLst>
                  <a:ext uri="{FF2B5EF4-FFF2-40B4-BE49-F238E27FC236}">
                    <a16:creationId xmlns:a16="http://schemas.microsoft.com/office/drawing/2014/main" id="{E560F4FB-F35D-4828-9F4D-FA099F1B72CE}"/>
                  </a:ext>
                </a:extLst>
              </p14:cNvPr>
              <p14:cNvContentPartPr/>
              <p14:nvPr/>
            </p14:nvContentPartPr>
            <p14:xfrm>
              <a:off x="4436462" y="3500093"/>
              <a:ext cx="2374560" cy="360"/>
            </p14:xfrm>
          </p:contentPart>
        </mc:Choice>
        <mc:Fallback xmlns="">
          <p:pic>
            <p:nvPicPr>
              <p:cNvPr id="6" name="Encre 5">
                <a:extLst>
                  <a:ext uri="{FF2B5EF4-FFF2-40B4-BE49-F238E27FC236}">
                    <a16:creationId xmlns:a16="http://schemas.microsoft.com/office/drawing/2014/main" id="{E560F4FB-F35D-4828-9F4D-FA099F1B72CE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418462" y="3482453"/>
                <a:ext cx="24102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7" name="Encre 6">
                <a:extLst>
                  <a:ext uri="{FF2B5EF4-FFF2-40B4-BE49-F238E27FC236}">
                    <a16:creationId xmlns:a16="http://schemas.microsoft.com/office/drawing/2014/main" id="{44C1B447-7B00-47DE-A56B-152A78A6A204}"/>
                  </a:ext>
                </a:extLst>
              </p14:cNvPr>
              <p14:cNvContentPartPr/>
              <p14:nvPr/>
            </p14:nvContentPartPr>
            <p14:xfrm>
              <a:off x="4336286" y="3834953"/>
              <a:ext cx="2374560" cy="360"/>
            </p14:xfrm>
          </p:contentPart>
        </mc:Choice>
        <mc:Fallback xmlns="">
          <p:pic>
            <p:nvPicPr>
              <p:cNvPr id="7" name="Encre 6">
                <a:extLst>
                  <a:ext uri="{FF2B5EF4-FFF2-40B4-BE49-F238E27FC236}">
                    <a16:creationId xmlns:a16="http://schemas.microsoft.com/office/drawing/2014/main" id="{44C1B447-7B00-47DE-A56B-152A78A6A20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318286" y="3817313"/>
                <a:ext cx="2410200" cy="36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531306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59471DF-D4E1-41B8-88CF-6D88D562C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A" sz="4000" dirty="0">
                <a:solidFill>
                  <a:srgbClr val="C00000"/>
                </a:solidFill>
              </a:rPr>
              <a:t>Driver à trois états: 0, 1 et z (haute impédance)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D1B3615-0634-4FAC-98A2-BDC635C0022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4413" y="1983115"/>
            <a:ext cx="5285440" cy="1123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6CF6D507-A516-4BCC-9C4C-9B90A6944A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3152978"/>
              </p:ext>
            </p:extLst>
          </p:nvPr>
        </p:nvGraphicFramePr>
        <p:xfrm>
          <a:off x="5977218" y="3086893"/>
          <a:ext cx="5376582" cy="2377440"/>
        </p:xfrm>
        <a:graphic>
          <a:graphicData uri="http://schemas.openxmlformats.org/drawingml/2006/table">
            <a:tbl>
              <a:tblPr/>
              <a:tblGrid>
                <a:gridCol w="1792194">
                  <a:extLst>
                    <a:ext uri="{9D8B030D-6E8A-4147-A177-3AD203B41FA5}">
                      <a16:colId xmlns:a16="http://schemas.microsoft.com/office/drawing/2014/main" val="1304128503"/>
                    </a:ext>
                  </a:extLst>
                </a:gridCol>
                <a:gridCol w="1792194">
                  <a:extLst>
                    <a:ext uri="{9D8B030D-6E8A-4147-A177-3AD203B41FA5}">
                      <a16:colId xmlns:a16="http://schemas.microsoft.com/office/drawing/2014/main" val="1409361194"/>
                    </a:ext>
                  </a:extLst>
                </a:gridCol>
                <a:gridCol w="1792194">
                  <a:extLst>
                    <a:ext uri="{9D8B030D-6E8A-4147-A177-3AD203B41FA5}">
                      <a16:colId xmlns:a16="http://schemas.microsoft.com/office/drawing/2014/main" val="624324271"/>
                    </a:ext>
                  </a:extLst>
                </a:gridCol>
              </a:tblGrid>
              <a:tr h="347093">
                <a:tc gridSpan="2">
                  <a:txBody>
                    <a:bodyPr/>
                    <a:lstStyle/>
                    <a:p>
                      <a:pPr algn="ctr"/>
                      <a:r>
                        <a:rPr lang="fr-CA">
                          <a:effectLst/>
                        </a:rPr>
                        <a:t>NPUT</a:t>
                      </a:r>
                    </a:p>
                  </a:txBody>
                  <a:tcPr anchor="ctr">
                    <a:lnL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C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>
                          <a:effectLst/>
                        </a:rPr>
                        <a:t>OUTPUT</a:t>
                      </a:r>
                    </a:p>
                  </a:txBody>
                  <a:tcPr anchor="ctr">
                    <a:lnL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C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5264616"/>
                  </a:ext>
                </a:extLst>
              </a:tr>
              <a:tr h="347093">
                <a:tc>
                  <a:txBody>
                    <a:bodyPr/>
                    <a:lstStyle/>
                    <a:p>
                      <a:pPr algn="r"/>
                      <a:r>
                        <a:rPr lang="fr-CA">
                          <a:effectLst/>
                        </a:rPr>
                        <a:t>A</a:t>
                      </a:r>
                    </a:p>
                  </a:txBody>
                  <a:tcPr anchor="ctr">
                    <a:lnL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CA">
                          <a:effectLst/>
                        </a:rPr>
                        <a:t>B</a:t>
                      </a:r>
                    </a:p>
                  </a:txBody>
                  <a:tcPr anchor="ctr">
                    <a:lnL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CA">
                          <a:effectLst/>
                        </a:rPr>
                        <a:t>C</a:t>
                      </a:r>
                    </a:p>
                  </a:txBody>
                  <a:tcPr anchor="ctr">
                    <a:lnL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6676277"/>
                  </a:ext>
                </a:extLst>
              </a:tr>
              <a:tr h="347093">
                <a:tc>
                  <a:txBody>
                    <a:bodyPr/>
                    <a:lstStyle/>
                    <a:p>
                      <a:pPr algn="r"/>
                      <a:r>
                        <a:rPr lang="fr-CA">
                          <a:effectLst/>
                        </a:rPr>
                        <a:t>0</a:t>
                      </a:r>
                    </a:p>
                  </a:txBody>
                  <a:tcPr anchor="ctr">
                    <a:lnL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r"/>
                      <a:r>
                        <a:rPr lang="fr-CA">
                          <a:effectLst/>
                        </a:rPr>
                        <a:t>0</a:t>
                      </a:r>
                    </a:p>
                  </a:txBody>
                  <a:tcPr anchor="ctr">
                    <a:lnL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CA" dirty="0">
                          <a:effectLst/>
                        </a:rPr>
                        <a:t>Z (high </a:t>
                      </a:r>
                      <a:r>
                        <a:rPr lang="fr-CA" dirty="0" err="1">
                          <a:effectLst/>
                        </a:rPr>
                        <a:t>impedance</a:t>
                      </a:r>
                      <a:r>
                        <a:rPr lang="fr-CA" dirty="0">
                          <a:effectLst/>
                        </a:rPr>
                        <a:t>)</a:t>
                      </a:r>
                    </a:p>
                  </a:txBody>
                  <a:tcPr anchor="ctr">
                    <a:lnL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6755039"/>
                  </a:ext>
                </a:extLst>
              </a:tr>
              <a:tr h="347093">
                <a:tc>
                  <a:txBody>
                    <a:bodyPr/>
                    <a:lstStyle/>
                    <a:p>
                      <a:pPr algn="r"/>
                      <a:r>
                        <a:rPr lang="fr-CA">
                          <a:effectLst/>
                        </a:rPr>
                        <a:t>1</a:t>
                      </a:r>
                    </a:p>
                  </a:txBody>
                  <a:tcPr anchor="ctr">
                    <a:lnL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r-CA">
                          <a:effectLst/>
                        </a:rPr>
                        <a:t>Z (high impedance)</a:t>
                      </a:r>
                    </a:p>
                  </a:txBody>
                  <a:tcPr anchor="ctr">
                    <a:lnL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682553"/>
                  </a:ext>
                </a:extLst>
              </a:tr>
              <a:tr h="347093">
                <a:tc>
                  <a:txBody>
                    <a:bodyPr/>
                    <a:lstStyle/>
                    <a:p>
                      <a:pPr algn="r"/>
                      <a:r>
                        <a:rPr lang="fr-CA">
                          <a:effectLst/>
                        </a:rPr>
                        <a:t>0</a:t>
                      </a:r>
                    </a:p>
                  </a:txBody>
                  <a:tcPr anchor="ctr">
                    <a:lnL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CA">
                          <a:effectLst/>
                        </a:rPr>
                        <a:t>1</a:t>
                      </a:r>
                    </a:p>
                  </a:txBody>
                  <a:tcPr anchor="ctr">
                    <a:lnL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CA" dirty="0">
                          <a:effectLst/>
                        </a:rPr>
                        <a:t>0</a:t>
                      </a:r>
                    </a:p>
                  </a:txBody>
                  <a:tcPr anchor="ctr">
                    <a:lnL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215311"/>
                  </a:ext>
                </a:extLst>
              </a:tr>
            </a:tbl>
          </a:graphicData>
        </a:graphic>
      </p:graphicFrame>
      <p:pic>
        <p:nvPicPr>
          <p:cNvPr id="6" name="Image 5" descr="Une image contenant table&#10;&#10;Description générée automatiquement">
            <a:extLst>
              <a:ext uri="{FF2B5EF4-FFF2-40B4-BE49-F238E27FC236}">
                <a16:creationId xmlns:a16="http://schemas.microsoft.com/office/drawing/2014/main" id="{A16F7C17-C915-480B-A6E7-364AADFEDF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979" y="2353931"/>
            <a:ext cx="3739888" cy="3110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824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17354AA-A085-42D1-BD6D-71AD726483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Exemple du lab.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4C5C9AF6-384B-4392-B94E-2B4537D579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440" y="1583062"/>
            <a:ext cx="5246535" cy="3801382"/>
          </a:xfrm>
        </p:spPr>
      </p:pic>
    </p:spTree>
    <p:extLst>
      <p:ext uri="{BB962C8B-B14F-4D97-AF65-F5344CB8AC3E}">
        <p14:creationId xmlns:p14="http://schemas.microsoft.com/office/powerpoint/2010/main" val="28317407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17354AA-A085-42D1-BD6D-71AD726483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Exemple du lab.</a:t>
            </a:r>
            <a:br>
              <a:rPr lang="fr-CA" dirty="0">
                <a:solidFill>
                  <a:srgbClr val="C00000"/>
                </a:solidFill>
              </a:rPr>
            </a:br>
            <a:r>
              <a:rPr lang="fr-CA" dirty="0">
                <a:solidFill>
                  <a:srgbClr val="C00000"/>
                </a:solidFill>
              </a:rPr>
              <a:t>Connecter deux sorties ensembles</a:t>
            </a:r>
          </a:p>
        </p:txBody>
      </p:sp>
      <p:pic>
        <p:nvPicPr>
          <p:cNvPr id="7" name="Espace réservé du contenu 6">
            <a:extLst>
              <a:ext uri="{FF2B5EF4-FFF2-40B4-BE49-F238E27FC236}">
                <a16:creationId xmlns:a16="http://schemas.microsoft.com/office/drawing/2014/main" id="{0BBA4BFB-97A2-49A4-A164-24AEF1C9B4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5600" y="1996441"/>
            <a:ext cx="7320800" cy="4054056"/>
          </a:xfrm>
        </p:spPr>
      </p:pic>
    </p:spTree>
    <p:extLst>
      <p:ext uri="{BB962C8B-B14F-4D97-AF65-F5344CB8AC3E}">
        <p14:creationId xmlns:p14="http://schemas.microsoft.com/office/powerpoint/2010/main" val="21201427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86BDE2E-6C6E-41BB-A196-FD93E7673B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CA" sz="2800" b="1" dirty="0">
                <a:solidFill>
                  <a:srgbClr val="C00000"/>
                </a:solidFill>
              </a:rPr>
              <a:t>Multiplexeur (MUX): la sortie est égale à l’entrée sélectionnée</a:t>
            </a:r>
            <a:br>
              <a:rPr lang="fr-CA" sz="2800" b="1" dirty="0">
                <a:solidFill>
                  <a:srgbClr val="C00000"/>
                </a:solidFill>
              </a:rPr>
            </a:br>
            <a:r>
              <a:rPr lang="fr-CA" sz="2800" b="1" dirty="0">
                <a:solidFill>
                  <a:srgbClr val="C00000"/>
                </a:solidFill>
              </a:rPr>
              <a:t>on dit que le multiplexeur est un générateur de fonction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66E8F0-63F0-4B2D-9609-ABBE6DED68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641" y="1690688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fr-CA" dirty="0"/>
              <a:t>MUX 2x1; deux entrées, une sortie</a:t>
            </a:r>
          </a:p>
          <a:p>
            <a:pPr marL="0" indent="0">
              <a:buNone/>
            </a:pPr>
            <a:endParaRPr lang="fr-CA" dirty="0"/>
          </a:p>
        </p:txBody>
      </p:sp>
      <p:pic>
        <p:nvPicPr>
          <p:cNvPr id="5" name="Image 4" descr="Multiplexer (MUX)">
            <a:extLst>
              <a:ext uri="{FF2B5EF4-FFF2-40B4-BE49-F238E27FC236}">
                <a16:creationId xmlns:a16="http://schemas.microsoft.com/office/drawing/2014/main" id="{D639E993-13D7-4791-AF94-EF014C264AFF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596" y="2330688"/>
            <a:ext cx="1692797" cy="153566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 5" descr="Multiplexer(MUX) and Multiplexing">
            <a:extLst>
              <a:ext uri="{FF2B5EF4-FFF2-40B4-BE49-F238E27FC236}">
                <a16:creationId xmlns:a16="http://schemas.microsoft.com/office/drawing/2014/main" id="{3309A3B8-CF2E-48ED-A0BB-01E8DB33C455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393" y="3794003"/>
            <a:ext cx="3298912" cy="204098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id="{6EF5DB16-584A-415D-80C1-22E86A6D9F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7805523"/>
              </p:ext>
            </p:extLst>
          </p:nvPr>
        </p:nvGraphicFramePr>
        <p:xfrm>
          <a:off x="7782560" y="3794003"/>
          <a:ext cx="3083560" cy="1097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41780">
                  <a:extLst>
                    <a:ext uri="{9D8B030D-6E8A-4147-A177-3AD203B41FA5}">
                      <a16:colId xmlns:a16="http://schemas.microsoft.com/office/drawing/2014/main" val="3760975835"/>
                    </a:ext>
                  </a:extLst>
                </a:gridCol>
                <a:gridCol w="1541780">
                  <a:extLst>
                    <a:ext uri="{9D8B030D-6E8A-4147-A177-3AD203B41FA5}">
                      <a16:colId xmlns:a16="http://schemas.microsoft.com/office/drawing/2014/main" val="110292489"/>
                    </a:ext>
                  </a:extLst>
                </a:gridCol>
              </a:tblGrid>
              <a:tr h="298026">
                <a:tc>
                  <a:txBody>
                    <a:bodyPr/>
                    <a:lstStyle/>
                    <a:p>
                      <a:r>
                        <a:rPr lang="fr-CA" dirty="0"/>
                        <a:t>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2549152"/>
                  </a:ext>
                </a:extLst>
              </a:tr>
              <a:tr h="298026"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D</a:t>
                      </a:r>
                      <a:r>
                        <a:rPr lang="fr-CA" baseline="-250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2343499"/>
                  </a:ext>
                </a:extLst>
              </a:tr>
              <a:tr h="298026"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D</a:t>
                      </a:r>
                      <a:r>
                        <a:rPr lang="fr-CA" baseline="-250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4136160"/>
                  </a:ext>
                </a:extLst>
              </a:tr>
            </a:tbl>
          </a:graphicData>
        </a:graphic>
      </p:graphicFrame>
      <p:graphicFrame>
        <p:nvGraphicFramePr>
          <p:cNvPr id="9" name="Tableau 6">
            <a:extLst>
              <a:ext uri="{FF2B5EF4-FFF2-40B4-BE49-F238E27FC236}">
                <a16:creationId xmlns:a16="http://schemas.microsoft.com/office/drawing/2014/main" id="{FDF800C7-CB5F-4BAE-B73B-8532B92932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6963930"/>
              </p:ext>
            </p:extLst>
          </p:nvPr>
        </p:nvGraphicFramePr>
        <p:xfrm>
          <a:off x="3561080" y="2220437"/>
          <a:ext cx="3083560" cy="1097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41780">
                  <a:extLst>
                    <a:ext uri="{9D8B030D-6E8A-4147-A177-3AD203B41FA5}">
                      <a16:colId xmlns:a16="http://schemas.microsoft.com/office/drawing/2014/main" val="3760975835"/>
                    </a:ext>
                  </a:extLst>
                </a:gridCol>
                <a:gridCol w="1541780">
                  <a:extLst>
                    <a:ext uri="{9D8B030D-6E8A-4147-A177-3AD203B41FA5}">
                      <a16:colId xmlns:a16="http://schemas.microsoft.com/office/drawing/2014/main" val="110292489"/>
                    </a:ext>
                  </a:extLst>
                </a:gridCol>
              </a:tblGrid>
              <a:tr h="298026">
                <a:tc>
                  <a:txBody>
                    <a:bodyPr/>
                    <a:lstStyle/>
                    <a:p>
                      <a:r>
                        <a:rPr lang="fr-CA" dirty="0"/>
                        <a:t>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2549152"/>
                  </a:ext>
                </a:extLst>
              </a:tr>
              <a:tr h="298026"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baseline="0" dirty="0"/>
                        <a:t>x</a:t>
                      </a:r>
                      <a:r>
                        <a:rPr lang="fr-CA" baseline="-250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2343499"/>
                  </a:ext>
                </a:extLst>
              </a:tr>
              <a:tr h="298026"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x</a:t>
                      </a:r>
                      <a:r>
                        <a:rPr lang="fr-CA" baseline="-250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41361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02756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6D02477-54A9-4523-8DDF-CB485AD348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7057" y="218619"/>
            <a:ext cx="10515600" cy="1325563"/>
          </a:xfrm>
        </p:spPr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MUX 4x1: 4 entrées et une sortie</a:t>
            </a:r>
          </a:p>
        </p:txBody>
      </p:sp>
      <p:pic>
        <p:nvPicPr>
          <p:cNvPr id="4" name="Espace réservé du contenu 3" descr="Digital Circuits - Multiplexers - Tutorialspoint">
            <a:extLst>
              <a:ext uri="{FF2B5EF4-FFF2-40B4-BE49-F238E27FC236}">
                <a16:creationId xmlns:a16="http://schemas.microsoft.com/office/drawing/2014/main" id="{7CFCAB73-F43E-4651-8233-F7CE3A84213C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648" y="1576203"/>
            <a:ext cx="3076417" cy="1980359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5" name="Tableau 5">
            <a:extLst>
              <a:ext uri="{FF2B5EF4-FFF2-40B4-BE49-F238E27FC236}">
                <a16:creationId xmlns:a16="http://schemas.microsoft.com/office/drawing/2014/main" id="{A8DA96A7-21FA-4A34-BAA8-50C7A3B2C8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7552947"/>
              </p:ext>
            </p:extLst>
          </p:nvPr>
        </p:nvGraphicFramePr>
        <p:xfrm>
          <a:off x="2126865" y="3710551"/>
          <a:ext cx="1867734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7830">
                  <a:extLst>
                    <a:ext uri="{9D8B030D-6E8A-4147-A177-3AD203B41FA5}">
                      <a16:colId xmlns:a16="http://schemas.microsoft.com/office/drawing/2014/main" val="1882097296"/>
                    </a:ext>
                  </a:extLst>
                </a:gridCol>
                <a:gridCol w="722427">
                  <a:extLst>
                    <a:ext uri="{9D8B030D-6E8A-4147-A177-3AD203B41FA5}">
                      <a16:colId xmlns:a16="http://schemas.microsoft.com/office/drawing/2014/main" val="2331109732"/>
                    </a:ext>
                  </a:extLst>
                </a:gridCol>
                <a:gridCol w="727477">
                  <a:extLst>
                    <a:ext uri="{9D8B030D-6E8A-4147-A177-3AD203B41FA5}">
                      <a16:colId xmlns:a16="http://schemas.microsoft.com/office/drawing/2014/main" val="2687016405"/>
                    </a:ext>
                  </a:extLst>
                </a:gridCol>
              </a:tblGrid>
              <a:tr h="213678">
                <a:tc>
                  <a:txBody>
                    <a:bodyPr/>
                    <a:lstStyle/>
                    <a:p>
                      <a:r>
                        <a:rPr lang="fr-CA" dirty="0"/>
                        <a:t>S</a:t>
                      </a:r>
                      <a:r>
                        <a:rPr lang="fr-CA" baseline="-25000" dirty="0"/>
                        <a:t>1</a:t>
                      </a:r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S</a:t>
                      </a:r>
                      <a:r>
                        <a:rPr lang="fr-CA" baseline="-250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0619790"/>
                  </a:ext>
                </a:extLst>
              </a:tr>
              <a:tr h="213678"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I</a:t>
                      </a:r>
                      <a:r>
                        <a:rPr lang="fr-CA" baseline="-250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4439907"/>
                  </a:ext>
                </a:extLst>
              </a:tr>
              <a:tr h="213678"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I</a:t>
                      </a:r>
                      <a:r>
                        <a:rPr kumimoji="0" lang="fr-CA" sz="1800" b="0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3965185"/>
                  </a:ext>
                </a:extLst>
              </a:tr>
              <a:tr h="213678"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I</a:t>
                      </a:r>
                      <a:r>
                        <a:rPr kumimoji="0" lang="fr-CA" sz="1800" b="0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</a:t>
                      </a:r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1105866"/>
                  </a:ext>
                </a:extLst>
              </a:tr>
              <a:tr h="213678"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I</a:t>
                      </a:r>
                      <a:r>
                        <a:rPr kumimoji="0" lang="fr-CA" sz="1800" b="0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3</a:t>
                      </a:r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5583615"/>
                  </a:ext>
                </a:extLst>
              </a:tr>
            </a:tbl>
          </a:graphicData>
        </a:graphic>
      </p:graphicFrame>
      <p:pic>
        <p:nvPicPr>
          <p:cNvPr id="2050" name="Picture 2" descr="Multiplexers: Different ways to implement -Verilog by examples  ...electroSofts.com">
            <a:extLst>
              <a:ext uri="{FF2B5EF4-FFF2-40B4-BE49-F238E27FC236}">
                <a16:creationId xmlns:a16="http://schemas.microsoft.com/office/drawing/2014/main" id="{CD6A334E-9C56-47D1-A778-84532D0B31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3345" y="1370259"/>
            <a:ext cx="3669072" cy="284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17634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33A6846-A8A9-42AA-83F2-86640BDA12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 err="1">
                <a:solidFill>
                  <a:srgbClr val="C00000"/>
                </a:solidFill>
              </a:rPr>
              <a:t>Mux</a:t>
            </a:r>
            <a:r>
              <a:rPr lang="fr-CA" dirty="0">
                <a:solidFill>
                  <a:srgbClr val="C00000"/>
                </a:solidFill>
              </a:rPr>
              <a:t> 16x1, avec une entrée Enable</a:t>
            </a:r>
          </a:p>
        </p:txBody>
      </p:sp>
      <p:pic>
        <p:nvPicPr>
          <p:cNvPr id="4" name="Espace réservé du contenu 3" descr="Multiplexer | Combinational logic circuits | Electronics Tutorial">
            <a:extLst>
              <a:ext uri="{FF2B5EF4-FFF2-40B4-BE49-F238E27FC236}">
                <a16:creationId xmlns:a16="http://schemas.microsoft.com/office/drawing/2014/main" id="{2620CF9B-C1DE-4C78-A554-62273CFEA187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7821" y="1825625"/>
            <a:ext cx="5916357" cy="43513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96122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D15F16C-B1B6-45DC-8CD6-C08473ED7F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>
                <a:solidFill>
                  <a:srgbClr val="C00000"/>
                </a:solidFill>
              </a:rPr>
              <a:t>Démultiplexeur; l’entrée est envoyé vers une sortie selon l’entrée de la sélection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7475528-3ACF-4793-A88D-6BD8BAF47D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DMUX 1x2 </a:t>
            </a:r>
          </a:p>
          <a:p>
            <a:endParaRPr lang="fr-CA" dirty="0"/>
          </a:p>
        </p:txBody>
      </p:sp>
      <p:graphicFrame>
        <p:nvGraphicFramePr>
          <p:cNvPr id="9" name="Tableau 9">
            <a:extLst>
              <a:ext uri="{FF2B5EF4-FFF2-40B4-BE49-F238E27FC236}">
                <a16:creationId xmlns:a16="http://schemas.microsoft.com/office/drawing/2014/main" id="{78178D0E-D47D-4F2A-9697-6B1BFF2F7C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7423376"/>
              </p:ext>
            </p:extLst>
          </p:nvPr>
        </p:nvGraphicFramePr>
        <p:xfrm>
          <a:off x="5038958" y="2126609"/>
          <a:ext cx="1694651" cy="1112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6819">
                  <a:extLst>
                    <a:ext uri="{9D8B030D-6E8A-4147-A177-3AD203B41FA5}">
                      <a16:colId xmlns:a16="http://schemas.microsoft.com/office/drawing/2014/main" val="4150136095"/>
                    </a:ext>
                  </a:extLst>
                </a:gridCol>
                <a:gridCol w="546265">
                  <a:extLst>
                    <a:ext uri="{9D8B030D-6E8A-4147-A177-3AD203B41FA5}">
                      <a16:colId xmlns:a16="http://schemas.microsoft.com/office/drawing/2014/main" val="2811090694"/>
                    </a:ext>
                  </a:extLst>
                </a:gridCol>
                <a:gridCol w="641567">
                  <a:extLst>
                    <a:ext uri="{9D8B030D-6E8A-4147-A177-3AD203B41FA5}">
                      <a16:colId xmlns:a16="http://schemas.microsoft.com/office/drawing/2014/main" val="11450972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Y0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Y1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47760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46670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1006074"/>
                  </a:ext>
                </a:extLst>
              </a:tr>
            </a:tbl>
          </a:graphicData>
        </a:graphic>
      </p:graphicFrame>
      <p:pic>
        <p:nvPicPr>
          <p:cNvPr id="3074" name="Picture 2" descr="Demultiplexer (Demux)">
            <a:extLst>
              <a:ext uri="{FF2B5EF4-FFF2-40B4-BE49-F238E27FC236}">
                <a16:creationId xmlns:a16="http://schemas.microsoft.com/office/drawing/2014/main" id="{6ED09498-E187-4F36-A417-9C3D6F8465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1283" y="2508697"/>
            <a:ext cx="2671028" cy="166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17076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BA229B-6DB7-4ED7-B8AA-086A598FD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1425"/>
            <a:ext cx="10515600" cy="1276473"/>
          </a:xfrm>
        </p:spPr>
        <p:txBody>
          <a:bodyPr>
            <a:normAutofit fontScale="90000"/>
          </a:bodyPr>
          <a:lstStyle/>
          <a:p>
            <a:pPr algn="ctr"/>
            <a:r>
              <a:rPr lang="fr-CA" sz="6000" dirty="0">
                <a:solidFill>
                  <a:srgbClr val="C00000"/>
                </a:solidFill>
              </a:rPr>
              <a:t>DMUX 1x4</a:t>
            </a:r>
            <a:br>
              <a:rPr lang="fr-CA" sz="2400" b="1" dirty="0">
                <a:solidFill>
                  <a:srgbClr val="C00000"/>
                </a:solidFill>
              </a:rPr>
            </a:br>
            <a:r>
              <a:rPr lang="fr-CA" sz="2400" b="1" dirty="0">
                <a:solidFill>
                  <a:srgbClr val="C00000"/>
                </a:solidFill>
              </a:rPr>
              <a:t>Autres démultiplexeurs : </a:t>
            </a:r>
            <a:r>
              <a:rPr lang="fr-CA" sz="2400" dirty="0"/>
              <a:t>DMUX 1x8, 3 bits de sélection</a:t>
            </a:r>
            <a:br>
              <a:rPr lang="fr-CA" sz="2400" dirty="0"/>
            </a:br>
            <a:r>
              <a:rPr lang="fr-CA" sz="2400" dirty="0"/>
              <a:t>			    DMUX 1x16 , 4 bits de sélection</a:t>
            </a:r>
            <a:endParaRPr lang="fr-CA" sz="2400" dirty="0">
              <a:solidFill>
                <a:srgbClr val="C00000"/>
              </a:solidFill>
            </a:endParaRP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72009034-AD78-40C0-894B-DD1307B04759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101" y="1950324"/>
            <a:ext cx="4918899" cy="2398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 4" descr="Digital Circuits - De-Multiplexers - Tutorialspoint">
            <a:extLst>
              <a:ext uri="{FF2B5EF4-FFF2-40B4-BE49-F238E27FC236}">
                <a16:creationId xmlns:a16="http://schemas.microsoft.com/office/drawing/2014/main" id="{CF300926-A312-4552-A8D0-D3C8CE664B9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2083" y="1747884"/>
            <a:ext cx="3661809" cy="239847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" name="Tableau 5">
            <a:extLst>
              <a:ext uri="{FF2B5EF4-FFF2-40B4-BE49-F238E27FC236}">
                <a16:creationId xmlns:a16="http://schemas.microsoft.com/office/drawing/2014/main" id="{AA6ECE59-5975-44B2-8020-BC2A23FB82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6996685"/>
              </p:ext>
            </p:extLst>
          </p:nvPr>
        </p:nvGraphicFramePr>
        <p:xfrm>
          <a:off x="5456089" y="4283125"/>
          <a:ext cx="4153247" cy="22834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0386">
                  <a:extLst>
                    <a:ext uri="{9D8B030D-6E8A-4147-A177-3AD203B41FA5}">
                      <a16:colId xmlns:a16="http://schemas.microsoft.com/office/drawing/2014/main" val="2088996639"/>
                    </a:ext>
                  </a:extLst>
                </a:gridCol>
                <a:gridCol w="530453">
                  <a:extLst>
                    <a:ext uri="{9D8B030D-6E8A-4147-A177-3AD203B41FA5}">
                      <a16:colId xmlns:a16="http://schemas.microsoft.com/office/drawing/2014/main" val="2794635526"/>
                    </a:ext>
                  </a:extLst>
                </a:gridCol>
                <a:gridCol w="707271">
                  <a:extLst>
                    <a:ext uri="{9D8B030D-6E8A-4147-A177-3AD203B41FA5}">
                      <a16:colId xmlns:a16="http://schemas.microsoft.com/office/drawing/2014/main" val="2983020154"/>
                    </a:ext>
                  </a:extLst>
                </a:gridCol>
                <a:gridCol w="1905137">
                  <a:extLst>
                    <a:ext uri="{9D8B030D-6E8A-4147-A177-3AD203B41FA5}">
                      <a16:colId xmlns:a16="http://schemas.microsoft.com/office/drawing/2014/main" val="667514560"/>
                    </a:ext>
                  </a:extLst>
                </a:gridCol>
              </a:tblGrid>
              <a:tr h="380575">
                <a:tc>
                  <a:txBody>
                    <a:bodyPr/>
                    <a:lstStyle/>
                    <a:p>
                      <a:r>
                        <a:rPr lang="fr-CA" dirty="0"/>
                        <a:t>Enable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S</a:t>
                      </a:r>
                      <a:r>
                        <a:rPr lang="fr-CA" baseline="-25000" dirty="0"/>
                        <a:t>1</a:t>
                      </a:r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S</a:t>
                      </a:r>
                      <a:r>
                        <a:rPr lang="fr-CA" baseline="-250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2680920"/>
                  </a:ext>
                </a:extLst>
              </a:tr>
              <a:tr h="380575"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dirty="0"/>
                        <a:t>y</a:t>
                      </a:r>
                      <a:r>
                        <a:rPr lang="fr-CA" baseline="-25000" dirty="0"/>
                        <a:t>0</a:t>
                      </a:r>
                      <a:r>
                        <a:rPr lang="fr-CA" baseline="0" dirty="0"/>
                        <a:t>=I=</a:t>
                      </a:r>
                      <a:r>
                        <a:rPr lang="fr-CA" dirty="0"/>
                        <a:t>y</a:t>
                      </a:r>
                      <a:r>
                        <a:rPr lang="fr-CA" baseline="-25000" dirty="0"/>
                        <a:t>1</a:t>
                      </a:r>
                      <a:r>
                        <a:rPr lang="fr-CA" baseline="0" dirty="0"/>
                        <a:t>=</a:t>
                      </a:r>
                      <a:r>
                        <a:rPr lang="fr-CA" dirty="0"/>
                        <a:t>y</a:t>
                      </a:r>
                      <a:r>
                        <a:rPr lang="fr-CA" baseline="-25000" dirty="0"/>
                        <a:t>2</a:t>
                      </a:r>
                      <a:r>
                        <a:rPr lang="fr-CA" baseline="0" dirty="0"/>
                        <a:t>=</a:t>
                      </a:r>
                      <a:r>
                        <a:rPr lang="fr-CA" dirty="0"/>
                        <a:t>y</a:t>
                      </a:r>
                      <a:r>
                        <a:rPr lang="fr-CA" baseline="-25000" dirty="0"/>
                        <a:t>3</a:t>
                      </a:r>
                      <a:r>
                        <a:rPr lang="fr-CA" baseline="0" dirty="0"/>
                        <a:t>=0</a:t>
                      </a:r>
                      <a:endParaRPr lang="fr-CA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6357756"/>
                  </a:ext>
                </a:extLst>
              </a:tr>
              <a:tr h="380575"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y</a:t>
                      </a:r>
                      <a:r>
                        <a:rPr lang="fr-CA" baseline="-25000" dirty="0"/>
                        <a:t>0</a:t>
                      </a:r>
                      <a:r>
                        <a:rPr lang="fr-CA" baseline="0" dirty="0"/>
                        <a:t>=I,</a:t>
                      </a:r>
                      <a:r>
                        <a:rPr lang="fr-CA" dirty="0"/>
                        <a:t> y</a:t>
                      </a:r>
                      <a:r>
                        <a:rPr lang="fr-CA" baseline="-25000" dirty="0"/>
                        <a:t>1</a:t>
                      </a:r>
                      <a:r>
                        <a:rPr lang="fr-CA" baseline="0" dirty="0"/>
                        <a:t>=</a:t>
                      </a:r>
                      <a:r>
                        <a:rPr lang="fr-CA" dirty="0"/>
                        <a:t>y</a:t>
                      </a:r>
                      <a:r>
                        <a:rPr lang="fr-CA" baseline="-25000" dirty="0"/>
                        <a:t>2</a:t>
                      </a:r>
                      <a:r>
                        <a:rPr lang="fr-CA" baseline="0" dirty="0"/>
                        <a:t>=</a:t>
                      </a:r>
                      <a:r>
                        <a:rPr lang="fr-CA" dirty="0"/>
                        <a:t>y</a:t>
                      </a:r>
                      <a:r>
                        <a:rPr lang="fr-CA" baseline="-25000" dirty="0"/>
                        <a:t>3</a:t>
                      </a:r>
                      <a:r>
                        <a:rPr lang="fr-CA" baseline="0" dirty="0"/>
                        <a:t>=0</a:t>
                      </a:r>
                      <a:endParaRPr lang="fr-CA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5550895"/>
                  </a:ext>
                </a:extLst>
              </a:tr>
              <a:tr h="38057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0</a:t>
                      </a: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y</a:t>
                      </a:r>
                      <a:r>
                        <a:rPr kumimoji="0" lang="fr-CA" sz="1800" b="0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=I,</a:t>
                      </a:r>
                      <a:r>
                        <a:rPr lang="fr-CA" dirty="0"/>
                        <a:t> y</a:t>
                      </a:r>
                      <a:r>
                        <a:rPr lang="fr-CA" baseline="-25000" dirty="0"/>
                        <a:t>0</a:t>
                      </a:r>
                      <a:r>
                        <a:rPr lang="fr-CA" baseline="0" dirty="0"/>
                        <a:t>=</a:t>
                      </a:r>
                      <a:r>
                        <a:rPr lang="fr-CA" dirty="0"/>
                        <a:t>y</a:t>
                      </a:r>
                      <a:r>
                        <a:rPr lang="fr-CA" baseline="-25000" dirty="0"/>
                        <a:t>2</a:t>
                      </a:r>
                      <a:r>
                        <a:rPr lang="fr-CA" baseline="0" dirty="0"/>
                        <a:t>=</a:t>
                      </a:r>
                      <a:r>
                        <a:rPr lang="fr-CA" dirty="0"/>
                        <a:t>y</a:t>
                      </a:r>
                      <a:r>
                        <a:rPr lang="fr-CA" baseline="-25000" dirty="0"/>
                        <a:t>3</a:t>
                      </a:r>
                      <a:r>
                        <a:rPr lang="fr-CA" baseline="0" dirty="0"/>
                        <a:t>=0</a:t>
                      </a:r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4518184"/>
                  </a:ext>
                </a:extLst>
              </a:tr>
              <a:tr h="38057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0</a:t>
                      </a: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y</a:t>
                      </a:r>
                      <a:r>
                        <a:rPr kumimoji="0" lang="fr-CA" sz="1800" b="0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</a:t>
                      </a:r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=I, </a:t>
                      </a:r>
                      <a:r>
                        <a:rPr lang="fr-CA" dirty="0"/>
                        <a:t>y</a:t>
                      </a:r>
                      <a:r>
                        <a:rPr lang="fr-CA" baseline="-25000" dirty="0"/>
                        <a:t>0</a:t>
                      </a:r>
                      <a:r>
                        <a:rPr lang="fr-CA" baseline="0" dirty="0"/>
                        <a:t>=</a:t>
                      </a:r>
                      <a:r>
                        <a:rPr lang="fr-CA" dirty="0"/>
                        <a:t>y</a:t>
                      </a:r>
                      <a:r>
                        <a:rPr lang="fr-CA" baseline="-25000" dirty="0"/>
                        <a:t>1</a:t>
                      </a:r>
                      <a:r>
                        <a:rPr lang="fr-CA" baseline="0" dirty="0"/>
                        <a:t>=</a:t>
                      </a:r>
                      <a:r>
                        <a:rPr lang="fr-CA" dirty="0"/>
                        <a:t>y</a:t>
                      </a:r>
                      <a:r>
                        <a:rPr lang="fr-CA" baseline="-25000" dirty="0"/>
                        <a:t>3</a:t>
                      </a:r>
                      <a:r>
                        <a:rPr lang="fr-CA" baseline="0" dirty="0"/>
                        <a:t>=0</a:t>
                      </a:r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0406784"/>
                  </a:ext>
                </a:extLst>
              </a:tr>
              <a:tr h="38057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y</a:t>
                      </a:r>
                      <a:r>
                        <a:rPr kumimoji="0" lang="fr-CA" sz="1800" b="0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3</a:t>
                      </a:r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=I,</a:t>
                      </a:r>
                      <a:r>
                        <a:rPr lang="fr-CA" dirty="0"/>
                        <a:t> y</a:t>
                      </a:r>
                      <a:r>
                        <a:rPr lang="fr-CA" baseline="-25000" dirty="0"/>
                        <a:t>0</a:t>
                      </a:r>
                      <a:r>
                        <a:rPr lang="fr-CA" baseline="0" dirty="0"/>
                        <a:t>=</a:t>
                      </a:r>
                      <a:r>
                        <a:rPr lang="fr-CA" dirty="0"/>
                        <a:t>y</a:t>
                      </a:r>
                      <a:r>
                        <a:rPr lang="fr-CA" baseline="-25000" dirty="0"/>
                        <a:t>2</a:t>
                      </a:r>
                      <a:r>
                        <a:rPr lang="fr-CA" baseline="0" dirty="0"/>
                        <a:t>=</a:t>
                      </a:r>
                      <a:r>
                        <a:rPr lang="fr-CA" dirty="0"/>
                        <a:t>y</a:t>
                      </a:r>
                      <a:r>
                        <a:rPr lang="fr-CA" baseline="-25000" dirty="0"/>
                        <a:t>1</a:t>
                      </a:r>
                      <a:r>
                        <a:rPr lang="fr-CA" baseline="0" dirty="0"/>
                        <a:t>=0</a:t>
                      </a:r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42476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28057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969907-15E8-4864-AC80-79FE2BCC8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/>
              <a:t>Application</a:t>
            </a:r>
          </a:p>
        </p:txBody>
      </p:sp>
      <p:pic>
        <p:nvPicPr>
          <p:cNvPr id="4" name="Espace réservé du contenu 3" descr="Digital Circuits - Multiplexers - Tutorialspoint">
            <a:extLst>
              <a:ext uri="{FF2B5EF4-FFF2-40B4-BE49-F238E27FC236}">
                <a16:creationId xmlns:a16="http://schemas.microsoft.com/office/drawing/2014/main" id="{5AAA6EB3-9738-4AA9-9636-D4704A1393E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848" y="2531781"/>
            <a:ext cx="4189752" cy="3075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Espace réservé du contenu 4" descr="Digital Circuits - De-Multiplexers - Tutorialspoint">
            <a:extLst>
              <a:ext uri="{FF2B5EF4-FFF2-40B4-BE49-F238E27FC236}">
                <a16:creationId xmlns:a16="http://schemas.microsoft.com/office/drawing/2014/main" id="{AD19CEE6-FBFD-430F-AA90-54346F9EAE3F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1300" y="2531781"/>
            <a:ext cx="5715000" cy="2867025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7" name="Encre 6">
                <a:extLst>
                  <a:ext uri="{FF2B5EF4-FFF2-40B4-BE49-F238E27FC236}">
                    <a16:creationId xmlns:a16="http://schemas.microsoft.com/office/drawing/2014/main" id="{63879746-8B78-4281-A97C-A6C0D3E2393A}"/>
                  </a:ext>
                </a:extLst>
              </p14:cNvPr>
              <p14:cNvContentPartPr/>
              <p14:nvPr/>
            </p14:nvContentPartPr>
            <p14:xfrm>
              <a:off x="6702840" y="3564000"/>
              <a:ext cx="360" cy="360"/>
            </p14:xfrm>
          </p:contentPart>
        </mc:Choice>
        <mc:Fallback xmlns="">
          <p:pic>
            <p:nvPicPr>
              <p:cNvPr id="7" name="Encre 6">
                <a:extLst>
                  <a:ext uri="{FF2B5EF4-FFF2-40B4-BE49-F238E27FC236}">
                    <a16:creationId xmlns:a16="http://schemas.microsoft.com/office/drawing/2014/main" id="{63879746-8B78-4281-A97C-A6C0D3E2393A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684840" y="3546000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9" name="Encre 8">
                <a:extLst>
                  <a:ext uri="{FF2B5EF4-FFF2-40B4-BE49-F238E27FC236}">
                    <a16:creationId xmlns:a16="http://schemas.microsoft.com/office/drawing/2014/main" id="{9E5C9437-EFDA-47ED-8403-F4AD371F0ADF}"/>
                  </a:ext>
                </a:extLst>
              </p14:cNvPr>
              <p14:cNvContentPartPr/>
              <p14:nvPr/>
            </p14:nvContentPartPr>
            <p14:xfrm>
              <a:off x="5922680" y="3591720"/>
              <a:ext cx="360" cy="360"/>
            </p14:xfrm>
          </p:contentPart>
        </mc:Choice>
        <mc:Fallback xmlns="">
          <p:pic>
            <p:nvPicPr>
              <p:cNvPr id="9" name="Encre 8">
                <a:extLst>
                  <a:ext uri="{FF2B5EF4-FFF2-40B4-BE49-F238E27FC236}">
                    <a16:creationId xmlns:a16="http://schemas.microsoft.com/office/drawing/2014/main" id="{9E5C9437-EFDA-47ED-8403-F4AD371F0ADF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904680" y="3573720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0" name="Encre 9">
                <a:extLst>
                  <a:ext uri="{FF2B5EF4-FFF2-40B4-BE49-F238E27FC236}">
                    <a16:creationId xmlns:a16="http://schemas.microsoft.com/office/drawing/2014/main" id="{D040A428-621F-4174-9F21-0B2BF8309588}"/>
                  </a:ext>
                </a:extLst>
              </p14:cNvPr>
              <p14:cNvContentPartPr/>
              <p14:nvPr/>
            </p14:nvContentPartPr>
            <p14:xfrm>
              <a:off x="5839200" y="3592080"/>
              <a:ext cx="360" cy="360"/>
            </p14:xfrm>
          </p:contentPart>
        </mc:Choice>
        <mc:Fallback xmlns="">
          <p:pic>
            <p:nvPicPr>
              <p:cNvPr id="10" name="Encre 9">
                <a:extLst>
                  <a:ext uri="{FF2B5EF4-FFF2-40B4-BE49-F238E27FC236}">
                    <a16:creationId xmlns:a16="http://schemas.microsoft.com/office/drawing/2014/main" id="{D040A428-621F-4174-9F21-0B2BF8309588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821200" y="3574440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1" name="Encre 10">
                <a:extLst>
                  <a:ext uri="{FF2B5EF4-FFF2-40B4-BE49-F238E27FC236}">
                    <a16:creationId xmlns:a16="http://schemas.microsoft.com/office/drawing/2014/main" id="{B5F97C92-FA14-45D8-81BF-592336A404BA}"/>
                  </a:ext>
                </a:extLst>
              </p14:cNvPr>
              <p14:cNvContentPartPr/>
              <p14:nvPr/>
            </p14:nvContentPartPr>
            <p14:xfrm>
              <a:off x="4514400" y="3645720"/>
              <a:ext cx="2060640" cy="360"/>
            </p14:xfrm>
          </p:contentPart>
        </mc:Choice>
        <mc:Fallback xmlns="">
          <p:pic>
            <p:nvPicPr>
              <p:cNvPr id="11" name="Encre 10">
                <a:extLst>
                  <a:ext uri="{FF2B5EF4-FFF2-40B4-BE49-F238E27FC236}">
                    <a16:creationId xmlns:a16="http://schemas.microsoft.com/office/drawing/2014/main" id="{B5F97C92-FA14-45D8-81BF-592336A404BA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496400" y="3628080"/>
                <a:ext cx="209628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2" name="Encre 11">
                <a:extLst>
                  <a:ext uri="{FF2B5EF4-FFF2-40B4-BE49-F238E27FC236}">
                    <a16:creationId xmlns:a16="http://schemas.microsoft.com/office/drawing/2014/main" id="{2757CA00-FB93-4B02-B008-31CAEFA12949}"/>
                  </a:ext>
                </a:extLst>
              </p14:cNvPr>
              <p14:cNvContentPartPr/>
              <p14:nvPr/>
            </p14:nvContentPartPr>
            <p14:xfrm>
              <a:off x="6508440" y="2238480"/>
              <a:ext cx="360" cy="360"/>
            </p14:xfrm>
          </p:contentPart>
        </mc:Choice>
        <mc:Fallback xmlns="">
          <p:pic>
            <p:nvPicPr>
              <p:cNvPr id="12" name="Encre 11">
                <a:extLst>
                  <a:ext uri="{FF2B5EF4-FFF2-40B4-BE49-F238E27FC236}">
                    <a16:creationId xmlns:a16="http://schemas.microsoft.com/office/drawing/2014/main" id="{2757CA00-FB93-4B02-B008-31CAEFA12949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490800" y="2220840"/>
                <a:ext cx="36000" cy="36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401674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D24D42-52FB-4EDA-808E-213B6DFC10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CA" b="1" dirty="0">
                <a:solidFill>
                  <a:srgbClr val="C00000"/>
                </a:solidFill>
              </a:rPr>
              <a:t>Autres démultiplexeurs</a:t>
            </a:r>
            <a:br>
              <a:rPr lang="fr-CA" b="1" dirty="0">
                <a:solidFill>
                  <a:srgbClr val="C00000"/>
                </a:solidFill>
              </a:rPr>
            </a:br>
            <a:r>
              <a:rPr lang="fr-CA" sz="2200" dirty="0"/>
              <a:t>DMUX 1x8, 3 bits de sélection</a:t>
            </a:r>
            <a:br>
              <a:rPr lang="fr-CA" sz="2200" dirty="0"/>
            </a:br>
            <a:r>
              <a:rPr lang="fr-CA" sz="2200" dirty="0"/>
              <a:t>DMUX 1x16 , 4 bits de sélection</a:t>
            </a:r>
            <a:endParaRPr lang="fr-CA" b="1" dirty="0">
              <a:solidFill>
                <a:srgbClr val="C00000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35339BB-5491-4D8C-A0A2-28431A855E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019" y="1872923"/>
            <a:ext cx="10515600" cy="4351338"/>
          </a:xfrm>
        </p:spPr>
        <p:txBody>
          <a:bodyPr/>
          <a:lstStyle/>
          <a:p>
            <a:pPr marL="457200" lvl="1" indent="0">
              <a:buNone/>
            </a:pPr>
            <a:r>
              <a:rPr lang="fr-CA" dirty="0">
                <a:highlight>
                  <a:srgbClr val="FFFF00"/>
                </a:highlight>
              </a:rPr>
              <a:t>Nombre de bit de sélection</a:t>
            </a:r>
          </a:p>
          <a:p>
            <a:pPr marL="457200" lvl="1" indent="0">
              <a:buNone/>
            </a:pPr>
            <a:r>
              <a:rPr lang="fr-CA" dirty="0">
                <a:solidFill>
                  <a:srgbClr val="0070C0"/>
                </a:solidFill>
              </a:rPr>
              <a:t>. Démultiplexeur</a:t>
            </a:r>
          </a:p>
          <a:p>
            <a:pPr marL="457200" lvl="1" indent="0">
              <a:buNone/>
            </a:pPr>
            <a:r>
              <a:rPr lang="fr-CA" dirty="0"/>
              <a:t>	Nombre de bits de sélection = log</a:t>
            </a:r>
            <a:r>
              <a:rPr lang="fr-CA" baseline="-25000" dirty="0"/>
              <a:t>2</a:t>
            </a:r>
            <a:r>
              <a:rPr lang="fr-CA" dirty="0"/>
              <a:t> (nombre de sorties)</a:t>
            </a:r>
          </a:p>
          <a:p>
            <a:pPr marL="457200" lvl="1" indent="0">
              <a:buNone/>
            </a:pPr>
            <a:r>
              <a:rPr lang="fr-CA" dirty="0">
                <a:solidFill>
                  <a:srgbClr val="002060"/>
                </a:solidFill>
              </a:rPr>
              <a:t>.</a:t>
            </a:r>
          </a:p>
          <a:p>
            <a:pPr marL="457200" lvl="1" indent="0">
              <a:buNone/>
            </a:pPr>
            <a:r>
              <a:rPr lang="fr-CA" dirty="0">
                <a:solidFill>
                  <a:srgbClr val="002060"/>
                </a:solidFill>
              </a:rPr>
              <a:t>. </a:t>
            </a:r>
            <a:r>
              <a:rPr lang="fr-CA" dirty="0">
                <a:solidFill>
                  <a:srgbClr val="7030A0"/>
                </a:solidFill>
              </a:rPr>
              <a:t>Multiplexeur</a:t>
            </a:r>
          </a:p>
          <a:p>
            <a:pPr marL="457200" lvl="1" indent="0">
              <a:buNone/>
            </a:pPr>
            <a:r>
              <a:rPr lang="fr-CA" dirty="0"/>
              <a:t>	Nombre de bits de sélection = log</a:t>
            </a:r>
            <a:r>
              <a:rPr lang="fr-CA" baseline="-25000" dirty="0"/>
              <a:t>2</a:t>
            </a:r>
            <a:r>
              <a:rPr lang="fr-CA" dirty="0"/>
              <a:t> (nombre d’entrées) </a:t>
            </a:r>
          </a:p>
        </p:txBody>
      </p:sp>
    </p:spTree>
    <p:extLst>
      <p:ext uri="{BB962C8B-B14F-4D97-AF65-F5344CB8AC3E}">
        <p14:creationId xmlns:p14="http://schemas.microsoft.com/office/powerpoint/2010/main" val="12922044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7F37D07-EBDC-4691-B060-47490A32CC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625337"/>
          </a:xfrm>
        </p:spPr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Décodeur;</a:t>
            </a:r>
            <a:r>
              <a:rPr lang="fr-CA" dirty="0"/>
              <a:t> </a:t>
            </a:r>
            <a:r>
              <a:rPr lang="fr-CA" sz="2800" dirty="0"/>
              <a:t>utilisé pour le décodage</a:t>
            </a:r>
            <a:br>
              <a:rPr lang="fr-CA" dirty="0"/>
            </a:br>
            <a:r>
              <a:rPr lang="fr-CA" sz="2800" dirty="0"/>
              <a:t>Décodeur 2x4.Pour </a:t>
            </a:r>
            <a:r>
              <a:rPr lang="fr-CA" sz="2000" dirty="0"/>
              <a:t>chaque combinaison de A</a:t>
            </a:r>
            <a:r>
              <a:rPr lang="fr-CA" sz="2000" baseline="-25000" dirty="0"/>
              <a:t>1</a:t>
            </a:r>
            <a:r>
              <a:rPr lang="fr-CA" sz="2000" dirty="0"/>
              <a:t>, A</a:t>
            </a:r>
            <a:r>
              <a:rPr lang="fr-CA" sz="2000" baseline="-25000" dirty="0"/>
              <a:t>0,</a:t>
            </a:r>
            <a:r>
              <a:rPr lang="fr-CA" sz="2000" dirty="0"/>
              <a:t> il y a </a:t>
            </a:r>
            <a:r>
              <a:rPr lang="fr-CA" sz="2000" u="sng" dirty="0"/>
              <a:t>une seule </a:t>
            </a:r>
            <a:r>
              <a:rPr lang="fr-CA" sz="2000" dirty="0"/>
              <a:t>sortie active</a:t>
            </a:r>
            <a:br>
              <a:rPr lang="fr-CA" sz="2000" dirty="0"/>
            </a:br>
            <a:r>
              <a:rPr lang="fr-CA" sz="2000" dirty="0"/>
              <a:t>la structure de décodeur est pratiquement la même, très proche, du Démultiplexeur</a:t>
            </a:r>
            <a:endParaRPr lang="fr-CA" sz="2000" baseline="-25000" dirty="0"/>
          </a:p>
        </p:txBody>
      </p:sp>
      <p:pic>
        <p:nvPicPr>
          <p:cNvPr id="8" name="Espace réservé du contenu 7">
            <a:extLst>
              <a:ext uri="{FF2B5EF4-FFF2-40B4-BE49-F238E27FC236}">
                <a16:creationId xmlns:a16="http://schemas.microsoft.com/office/drawing/2014/main" id="{03C3999C-3DE1-4DCF-A6AE-97434ED424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79183" y="2144332"/>
            <a:ext cx="6928446" cy="3885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678638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473</Words>
  <Application>Microsoft Office PowerPoint</Application>
  <PresentationFormat>Grand écran</PresentationFormat>
  <Paragraphs>101</Paragraphs>
  <Slides>14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Thème Office</vt:lpstr>
      <vt:lpstr>Circuits combinatoires Les images: source web</vt:lpstr>
      <vt:lpstr>Multiplexeur (MUX): la sortie est égale à l’entrée sélectionnée on dit que le multiplexeur est un générateur de fonction</vt:lpstr>
      <vt:lpstr>MUX 4x1: 4 entrées et une sortie</vt:lpstr>
      <vt:lpstr>Mux 16x1, avec une entrée Enable</vt:lpstr>
      <vt:lpstr>Démultiplexeur; l’entrée est envoyé vers une sortie selon l’entrée de la sélection</vt:lpstr>
      <vt:lpstr>DMUX 1x4 Autres démultiplexeurs : DMUX 1x8, 3 bits de sélection        DMUX 1x16 , 4 bits de sélection</vt:lpstr>
      <vt:lpstr>Application</vt:lpstr>
      <vt:lpstr>Autres démultiplexeurs DMUX 1x8, 3 bits de sélection DMUX 1x16 , 4 bits de sélection</vt:lpstr>
      <vt:lpstr>Décodeur; utilisé pour le décodage Décodeur 2x4.Pour chaque combinaison de A1, A0, il y a une seule sortie active la structure de décodeur est pratiquement la même, très proche, du Démultiplexeur</vt:lpstr>
      <vt:lpstr>Codeur ‘encoder’; utilisé pour le codage codeur 4x2, une seule entrée active parmi: D3, D2 D1, D0, il y a une seule combinaison  y associé à la sortie du codeur. La structure du codeur est pratiquement la même, très proche, du multiplexeur</vt:lpstr>
      <vt:lpstr>Exemple: Usage  codeur-décodeur </vt:lpstr>
      <vt:lpstr>Driver à trois états: 0, 1 et z (haute impédance)</vt:lpstr>
      <vt:lpstr>Exemple du lab.</vt:lpstr>
      <vt:lpstr>Exemple du lab. Connecter deux sorties ensembles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Jalal Almhana</dc:creator>
  <cp:lastModifiedBy>Jalal Almhana</cp:lastModifiedBy>
  <cp:revision>38</cp:revision>
  <dcterms:created xsi:type="dcterms:W3CDTF">2020-11-15T22:54:08Z</dcterms:created>
  <dcterms:modified xsi:type="dcterms:W3CDTF">2020-11-17T22:06:56Z</dcterms:modified>
</cp:coreProperties>
</file>